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3" r:id="rId3"/>
    <p:sldId id="262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1" r:id="rId16"/>
    <p:sldId id="285" r:id="rId17"/>
    <p:sldId id="286" r:id="rId18"/>
    <p:sldId id="280" r:id="rId19"/>
    <p:sldId id="284" r:id="rId20"/>
    <p:sldId id="287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D2"/>
    <a:srgbClr val="F00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822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642FC-9847-4AA9-9354-8656A51E14CB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1DED8-65D3-4FDF-8FE2-919A01CE6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5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vi-VN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DD77126-FF45-4AEB-ACD5-6A8E6E5B2E83}" type="slidenum">
              <a:rPr lang="en-US" altLang="vi-VN" smtClean="0">
                <a:latin typeface="Arial" panose="020B0604020202020204" pitchFamily="34" charset="0"/>
              </a:rPr>
              <a:pPr/>
              <a:t>20</a:t>
            </a:fld>
            <a:endParaRPr lang="en-US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3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804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430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612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369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812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3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495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603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786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178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086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D39D-3022-4CC0-9FFC-5684E290DBDE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666A1-1A69-4A16-A336-C0CE20CF68B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053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http://previews.123rf.com/images/yuyuyi/yuyuyi1208/yuyuyi120800192/21782334-kids-and-frame-Stock-Vector-children-school-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87744" y="478936"/>
            <a:ext cx="104235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600" b="1" dirty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17368D"/>
                </a:solidFill>
                <a:effectLst>
                  <a:outerShdw blurRad="12700" dist="38100" dir="2700000" algn="tl" rotWithShape="0">
                    <a:srgbClr val="FFCAAA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</a:t>
            </a:r>
          </a:p>
          <a:p>
            <a:pPr algn="ctr">
              <a:defRPr/>
            </a:pPr>
            <a:r>
              <a:rPr lang="en-US" sz="6600" b="1" dirty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17368D"/>
                </a:solidFill>
                <a:effectLst>
                  <a:outerShdw blurRad="12700" dist="38100" dir="2700000" algn="tl" rotWithShape="0">
                    <a:srgbClr val="FFCAAA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VỚI </a:t>
            </a:r>
            <a:r>
              <a:rPr lang="en-US" sz="6600" b="1">
                <a:ln w="9525">
                  <a:solidFill>
                    <a:srgbClr val="FFFFFF"/>
                  </a:solidFill>
                  <a:prstDash val="solid"/>
                </a:ln>
                <a:solidFill>
                  <a:srgbClr val="17368D"/>
                </a:solidFill>
                <a:effectLst>
                  <a:outerShdw blurRad="12700" dist="38100" dir="2700000" algn="tl" rotWithShape="0">
                    <a:srgbClr val="FFCAAA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sz="6600" b="1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17368D"/>
                </a:solidFill>
                <a:effectLst>
                  <a:outerShdw blurRad="12700" dist="38100" dir="2700000" algn="tl" rotWithShape="0">
                    <a:srgbClr val="FFCAAA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6600" b="1" dirty="0">
              <a:ln w="9525">
                <a:solidFill>
                  <a:srgbClr val="FFFFFF"/>
                </a:solidFill>
                <a:prstDash val="solid"/>
              </a:ln>
              <a:solidFill>
                <a:srgbClr val="17368D"/>
              </a:solidFill>
              <a:effectLst>
                <a:outerShdw blurRad="12700" dist="38100" dir="2700000" algn="tl" rotWithShape="0">
                  <a:srgbClr val="FFCAAA">
                    <a:lumMod val="60000"/>
                    <a:lumOff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80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678" y="114300"/>
            <a:ext cx="11740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7200" b="1" u="sng" dirty="0" smtClean="0"/>
              <a:t>BÀI 2: BÀY TỎ Ý KIẾN</a:t>
            </a:r>
            <a:endParaRPr lang="vi-VN" sz="72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" y="4053107"/>
            <a:ext cx="2893468" cy="28048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-2338" r="9675" b="4676"/>
          <a:stretch/>
        </p:blipFill>
        <p:spPr>
          <a:xfrm>
            <a:off x="163285" y="1239211"/>
            <a:ext cx="3064563" cy="2849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429000" y="1922884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800" smtClean="0">
                <a:solidFill>
                  <a:srgbClr val="0048D2"/>
                </a:solidFill>
              </a:rPr>
              <a:t>Tán thành</a:t>
            </a:r>
            <a:endParaRPr lang="vi-VN" sz="8800">
              <a:solidFill>
                <a:srgbClr val="0048D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4186" y="4732278"/>
            <a:ext cx="8637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800" smtClean="0">
                <a:solidFill>
                  <a:srgbClr val="F00427"/>
                </a:solidFill>
              </a:rPr>
              <a:t>Không tán thành</a:t>
            </a:r>
            <a:endParaRPr lang="vi-VN" sz="8800">
              <a:solidFill>
                <a:srgbClr val="F00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6756" y="393894"/>
            <a:ext cx="8843889" cy="609528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vi-VN" sz="8800" smtClean="0">
                <a:solidFill>
                  <a:schemeClr val="accent5">
                    <a:lumMod val="50000"/>
                  </a:schemeClr>
                </a:solidFill>
              </a:rPr>
              <a:t>a) Bạn gây ra lỗi, mình biết mà không nhắc nhở là sai.</a:t>
            </a:r>
            <a:endParaRPr lang="vi-VN" sz="880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-2338" r="9675" b="4676"/>
          <a:stretch/>
        </p:blipFill>
        <p:spPr>
          <a:xfrm>
            <a:off x="2193" y="1379888"/>
            <a:ext cx="3064563" cy="2849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531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8885"/>
            <a:ext cx="2893468" cy="28048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7433" y="267284"/>
            <a:ext cx="8843889" cy="64868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vi-VN" sz="7500" smtClean="0">
                <a:solidFill>
                  <a:schemeClr val="accent5">
                    <a:lumMod val="50000"/>
                  </a:schemeClr>
                </a:solidFill>
              </a:rPr>
              <a:t>b) Mình gây ra lỗi, nhưng không ai biết nên không phải chịu trách nhiệm</a:t>
            </a:r>
            <a:endParaRPr lang="vi-VN" sz="75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7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8885"/>
            <a:ext cx="2893468" cy="28048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8111" y="556103"/>
            <a:ext cx="8576602" cy="55504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vi-VN" sz="8000" smtClean="0">
                <a:solidFill>
                  <a:schemeClr val="accent5">
                    <a:lumMod val="50000"/>
                  </a:schemeClr>
                </a:solidFill>
              </a:rPr>
              <a:t>c) Cả nhóm cùng làm sai nên mình không phải chịu trách nhiệm</a:t>
            </a:r>
            <a:endParaRPr lang="vi-VN" sz="80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5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8885"/>
            <a:ext cx="2893468" cy="28048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4553" y="726362"/>
            <a:ext cx="8843889" cy="52099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vi-VN" sz="7500" smtClean="0">
                <a:solidFill>
                  <a:schemeClr val="accent5">
                    <a:lumMod val="50000"/>
                  </a:schemeClr>
                </a:solidFill>
              </a:rPr>
              <a:t>d) Chuyện không hay xảy ra đã lâu rồi thì mình không cần phải xin lỗi.</a:t>
            </a:r>
            <a:endParaRPr lang="vi-VN" sz="75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1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8959" y="506435"/>
            <a:ext cx="8843889" cy="52099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vi-VN" sz="7500" smtClean="0">
                <a:solidFill>
                  <a:schemeClr val="accent5">
                    <a:lumMod val="50000"/>
                  </a:schemeClr>
                </a:solidFill>
              </a:rPr>
              <a:t>e) Không giữ lời hứa với em nhỏ cũng là thiếu trách nhiệm và có lỗi.</a:t>
            </a:r>
            <a:endParaRPr lang="vi-VN" sz="750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-2338" r="9675" b="4676"/>
          <a:stretch/>
        </p:blipFill>
        <p:spPr>
          <a:xfrm>
            <a:off x="44396" y="1686841"/>
            <a:ext cx="3064563" cy="2849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066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430713" y="2451100"/>
            <a:ext cx="3343275" cy="1057275"/>
          </a:xfrm>
          <a:prstGeom prst="rect">
            <a:avLst/>
          </a:prstGeom>
        </p:spPr>
        <p:txBody>
          <a:bodyPr lIns="51435" tIns="25718" rIns="51435" bIns="25718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  <a:defRPr/>
            </a:pPr>
            <a:r>
              <a:rPr lang="en-US" sz="2475"/>
              <a:t>  </a:t>
            </a:r>
            <a:r>
              <a:rPr lang="en-US" sz="675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75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vi-VN" sz="675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1" name="Picture 2" descr="http://i.istockimg.com/file_thumbview_approve/9777757/6/stock-illustration-9777757-happy-children-group-holding-hand-and-blank-banner-cartoon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1847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itle 1"/>
          <p:cNvSpPr txBox="1">
            <a:spLocks/>
          </p:cNvSpPr>
          <p:nvPr/>
        </p:nvSpPr>
        <p:spPr bwMode="auto">
          <a:xfrm>
            <a:off x="2855913" y="1706563"/>
            <a:ext cx="691197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vi-VN">
                <a:latin typeface="Calibri Light" panose="020F0302020204030204" pitchFamily="34" charset="0"/>
              </a:rPr>
              <a:t>  </a:t>
            </a:r>
            <a:r>
              <a:rPr lang="en-US" altLang="vi-VN" sz="88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Xử lí tình huống</a:t>
            </a:r>
            <a:endParaRPr lang="vi-VN" altLang="vi-VN" sz="8800" b="1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rId4" action="ppaction://hlinksldjump"/>
          </p:cNvPr>
          <p:cNvSpPr/>
          <p:nvPr/>
        </p:nvSpPr>
        <p:spPr>
          <a:xfrm>
            <a:off x="274638" y="123825"/>
            <a:ext cx="5534025" cy="32686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just" eaLnBrk="1" hangingPunct="1">
              <a:defRPr/>
            </a:pPr>
            <a:r>
              <a:rPr lang="vi-VN" sz="4000" dirty="0">
                <a:solidFill>
                  <a:schemeClr val="tx1"/>
                </a:solidFill>
              </a:rPr>
              <a:t>    </a:t>
            </a:r>
          </a:p>
          <a:p>
            <a:pPr algn="just" eaLnBrk="1" hangingPunct="1">
              <a:defRPr/>
            </a:pPr>
            <a:r>
              <a:rPr lang="vi-VN" sz="4000">
                <a:solidFill>
                  <a:schemeClr val="tx1"/>
                </a:solidFill>
              </a:rPr>
              <a:t>   Em mượn sách của thư viện đem về, không may để em bé làm rách.</a:t>
            </a:r>
            <a:endParaRPr lang="en-US" sz="4000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" y="3484563"/>
            <a:ext cx="5541963" cy="33099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just" eaLnBrk="1" hangingPunct="1">
              <a:defRPr/>
            </a:pPr>
            <a:endParaRPr lang="vi-VN" sz="3600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r>
              <a:rPr lang="vi-VN" sz="3600">
                <a:solidFill>
                  <a:schemeClr val="tx1"/>
                </a:solidFill>
              </a:rPr>
              <a:t>                   Khi xin phép mẹ đi dự sinh nhật bạn, em hứa sẽ về sớm nấu cơm. Nhưng mải vui, em về muộn.</a:t>
            </a:r>
            <a:endParaRPr lang="vi-VN" sz="3600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83338" y="142875"/>
            <a:ext cx="5486400" cy="3276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eaLnBrk="1" hangingPunct="1"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r>
              <a:rPr lang="vi-VN" sz="3600">
                <a:solidFill>
                  <a:schemeClr val="tx1"/>
                </a:solidFill>
              </a:rPr>
              <a:t>Lớp đi cắm trại, em nhận đem túi thuốc cứu thương. Nhưng chẳng may bị đau chân, em không đi được.</a:t>
            </a:r>
            <a:endParaRPr lang="en-US" sz="3600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4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83338" y="3484563"/>
            <a:ext cx="5486400" cy="3276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just" eaLnBrk="1" hangingPunct="1">
              <a:defRPr/>
            </a:pPr>
            <a:endParaRPr lang="vi-VN" sz="3200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r>
              <a:rPr lang="vi-VN" sz="3200">
                <a:solidFill>
                  <a:schemeClr val="tx1"/>
                </a:solidFill>
              </a:rPr>
              <a:t>   Em được phân công phụ trách nhóm năm bạn trang trí cho buổi Đại hội Chi đội của lớp, nhưng chỉ có bốn bạn đến tham gia chuẩn bị.</a:t>
            </a:r>
            <a:endParaRPr lang="en-US" sz="3200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10350" y="249238"/>
            <a:ext cx="21971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2400" dirty="0">
                <a:cs typeface="Times New Roman" pitchFamily="18" charset="0"/>
              </a:rPr>
              <a:t>NHÓM 2</a:t>
            </a:r>
          </a:p>
        </p:txBody>
      </p:sp>
      <p:sp>
        <p:nvSpPr>
          <p:cNvPr id="9" name="Rectangle 8"/>
          <p:cNvSpPr/>
          <p:nvPr/>
        </p:nvSpPr>
        <p:spPr>
          <a:xfrm>
            <a:off x="706438" y="249238"/>
            <a:ext cx="2197100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2400" dirty="0">
                <a:cs typeface="Times New Roman" pitchFamily="18" charset="0"/>
              </a:rPr>
              <a:t>NHÓM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3875" y="3603625"/>
            <a:ext cx="21971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2800" dirty="0">
                <a:cs typeface="Times New Roman" pitchFamily="18" charset="0"/>
              </a:rPr>
              <a:t>NHÓM 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32588" y="3603625"/>
            <a:ext cx="21971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2400" dirty="0">
                <a:cs typeface="Times New Roman" pitchFamily="18" charset="0"/>
              </a:rPr>
              <a:t>NHÓM 4</a:t>
            </a:r>
          </a:p>
        </p:txBody>
      </p:sp>
      <p:sp>
        <p:nvSpPr>
          <p:cNvPr id="12" name="Oval 11"/>
          <p:cNvSpPr/>
          <p:nvPr/>
        </p:nvSpPr>
        <p:spPr>
          <a:xfrm>
            <a:off x="5521325" y="3044825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3" name="Oval 12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Oval 14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" name="Oval 17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" name="Oval 18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" name="Oval 20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2" name="Oval 21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" name="Oval 22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4" name="Oval 23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5" name="Oval 24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26" name="Oval 25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7" name="Oval 26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8" name="Oval 27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9" name="Oval 28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30" name="Oval 29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31" name="Oval 30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32" name="Oval 31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3" name="Oval 32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34" name="Oval 33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35" name="Oval 34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36" name="Oval 35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37" name="Oval 36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38" name="Oval 37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39" name="Oval 38"/>
          <p:cNvSpPr/>
          <p:nvPr/>
        </p:nvSpPr>
        <p:spPr>
          <a:xfrm>
            <a:off x="5514975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40" name="Oval 39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41" name="Oval 40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42" name="Oval 41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43" name="Oval 42"/>
          <p:cNvSpPr/>
          <p:nvPr/>
        </p:nvSpPr>
        <p:spPr>
          <a:xfrm>
            <a:off x="5519738" y="3041650"/>
            <a:ext cx="1146175" cy="1111250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44" name="Oval 43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45" name="Oval 44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46" name="Oval 45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47" name="Oval 46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48" name="Oval 47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49" name="Oval 48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50" name="Oval 49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51" name="Oval 50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52" name="Oval 51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53" name="Oval 52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54" name="Oval 53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55" name="Oval 54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43</a:t>
            </a:r>
          </a:p>
        </p:txBody>
      </p:sp>
      <p:sp>
        <p:nvSpPr>
          <p:cNvPr id="56" name="Oval 55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57" name="Oval 56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58" name="Oval 57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59" name="Oval 58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60" name="Oval 59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61" name="Oval 60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62" name="Oval 61"/>
          <p:cNvSpPr/>
          <p:nvPr/>
        </p:nvSpPr>
        <p:spPr>
          <a:xfrm>
            <a:off x="5519738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63" name="Oval 62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64" name="Oval 63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65" name="Oval 64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66" name="Oval 65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67" name="Oval 66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55</a:t>
            </a:r>
          </a:p>
        </p:txBody>
      </p:sp>
      <p:sp>
        <p:nvSpPr>
          <p:cNvPr id="68" name="Oval 67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69" name="Oval 68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57</a:t>
            </a:r>
          </a:p>
        </p:txBody>
      </p:sp>
      <p:sp>
        <p:nvSpPr>
          <p:cNvPr id="70" name="Oval 69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71" name="Oval 70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59</a:t>
            </a:r>
          </a:p>
        </p:txBody>
      </p:sp>
      <p:sp>
        <p:nvSpPr>
          <p:cNvPr id="72" name="Oval 71"/>
          <p:cNvSpPr/>
          <p:nvPr/>
        </p:nvSpPr>
        <p:spPr>
          <a:xfrm>
            <a:off x="5514975" y="3036888"/>
            <a:ext cx="1146175" cy="1112837"/>
          </a:xfrm>
          <a:prstGeom prst="ellips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4491697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5000"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5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5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57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5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5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5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5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5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5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5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49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47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4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4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4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4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4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4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4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39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38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37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36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3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3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3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42" y="168813"/>
            <a:ext cx="11873132" cy="64868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7500" b="1" u="sng" smtClean="0">
                <a:solidFill>
                  <a:srgbClr val="FF0000"/>
                </a:solidFill>
              </a:rPr>
              <a:t>KẾT LUẬN</a:t>
            </a:r>
          </a:p>
          <a:p>
            <a:pPr algn="just"/>
            <a:r>
              <a:rPr lang="vi-VN" sz="7500" smtClean="0">
                <a:solidFill>
                  <a:schemeClr val="accent5">
                    <a:lumMod val="50000"/>
                  </a:schemeClr>
                </a:solidFill>
              </a:rPr>
              <a:t>Người có trách nhiệm là người trước khi làm việc gì cũng suy nghĩ cẩn thận nhằm mục đích tốt đẹp.</a:t>
            </a:r>
            <a:endParaRPr lang="vi-VN" sz="75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05909" y="590843"/>
            <a:ext cx="6738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THỰC HÀNH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1856935" y="2419644"/>
            <a:ext cx="89892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vi-VN" sz="4000" b="1" dirty="0"/>
              <a:t>Tự đánh giá về những việc làm của các bạn trong lớp và của bản thân từ đầu năm học tới nay.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89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429000" y="1566111"/>
            <a:ext cx="54864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endParaRPr lang="en-US" altLang="en-US" sz="8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743200"/>
            <a:ext cx="9677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4606508" y="1087438"/>
            <a:ext cx="4306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r>
              <a:rPr lang="en-US" alt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ĐẠO ĐỨC</a:t>
            </a:r>
          </a:p>
        </p:txBody>
      </p:sp>
      <p:sp>
        <p:nvSpPr>
          <p:cNvPr id="5127" name="TextBox 4"/>
          <p:cNvSpPr txBox="1">
            <a:spLocks noChangeArrowheads="1"/>
          </p:cNvSpPr>
          <p:nvPr/>
        </p:nvSpPr>
        <p:spPr bwMode="auto">
          <a:xfrm>
            <a:off x="818147" y="2482850"/>
            <a:ext cx="985620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vi-VN" sz="4400" b="1" dirty="0">
                <a:solidFill>
                  <a:srgbClr val="0048D2"/>
                </a:solidFill>
                <a:latin typeface="+mj-lt"/>
                <a:ea typeface="HP001 5Ha" panose="020B0603050302020204" pitchFamily="34" charset="-127"/>
              </a:rPr>
              <a:t>Có trách nhiệm về việc làm của </a:t>
            </a:r>
            <a:r>
              <a:rPr lang="vi-VN" sz="4400" b="1" dirty="0" smtClean="0">
                <a:solidFill>
                  <a:srgbClr val="0048D2"/>
                </a:solidFill>
                <a:latin typeface="+mj-lt"/>
                <a:ea typeface="HP001 5Ha" panose="020B0603050302020204" pitchFamily="34" charset="-127"/>
              </a:rPr>
              <a:t>mình (tiết 2)  </a:t>
            </a:r>
            <a:endParaRPr lang="vi-VN" sz="4400" b="1" dirty="0">
              <a:solidFill>
                <a:srgbClr val="0048D2"/>
              </a:solidFill>
              <a:latin typeface="+mj-lt"/>
              <a:ea typeface="HP001 5Ha" panose="020B060305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36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924944"/>
            <a:ext cx="10439827" cy="2123648"/>
          </a:xfrm>
          <a:prstGeom prst="rect">
            <a:avLst/>
          </a:prstGeom>
          <a:noFill/>
        </p:spPr>
        <p:txBody>
          <a:bodyPr wrap="none" lIns="91431" tIns="45715" rIns="91431" bIns="45715">
            <a:spAutoFit/>
          </a:bodyPr>
          <a:lstStyle/>
          <a:p>
            <a:pPr algn="ctr">
              <a:defRPr/>
            </a:pPr>
            <a:r>
              <a:rPr lang="en-US" sz="66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CẢM ƠN THẦY CÔ GIÁO </a:t>
            </a:r>
          </a:p>
          <a:p>
            <a:pPr algn="ctr">
              <a:defRPr/>
            </a:pPr>
            <a:r>
              <a:rPr lang="en-US" sz="66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VÀ CÁC EM ĐÃ THEO DÕI</a:t>
            </a:r>
            <a:endParaRPr lang="vi-VN" sz="660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069647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1869140" y="-857250"/>
            <a:ext cx="12551710" cy="8704729"/>
          </a:xfrm>
          <a:prstGeom prst="cloudCallout">
            <a:avLst>
              <a:gd name="adj1" fmla="val -57186"/>
              <a:gd name="adj2" fmla="val 719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7200" dirty="0" smtClean="0">
                <a:solidFill>
                  <a:schemeClr val="accent2">
                    <a:lumMod val="50000"/>
                  </a:schemeClr>
                </a:solidFill>
              </a:rPr>
              <a:t>Mỗi người cần phải suy nghĩ trước khi hành động và chịu trách nhiệm về việc làm của mình.</a:t>
            </a:r>
            <a:endParaRPr lang="vi-VN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Picture 8" descr="https://lh4.googleusercontent.com/-cIhfZt9U3sw/VMmhfg9EjSI/AAAAAAAAAA0/jTt8m-noBgI/female-math-teacher-clip-art-png_4299-Owl-Teacher-Cartoon-Character-With-Graduate-Cap-And-Poin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43250"/>
            <a:ext cx="3346251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02336" y="0"/>
            <a:ext cx="355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b="1" dirty="0" smtClean="0">
                <a:solidFill>
                  <a:srgbClr val="FF0000"/>
                </a:solidFill>
              </a:rPr>
              <a:t>GHI NHỚ</a:t>
            </a:r>
            <a:endParaRPr lang="vi-VN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678" y="114300"/>
            <a:ext cx="11740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7200" b="1" dirty="0" smtClean="0"/>
              <a:t>BÀI 1: BÀY TỎ Ý KIẾN</a:t>
            </a:r>
            <a:endParaRPr lang="vi-VN" sz="7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" y="4053107"/>
            <a:ext cx="2893468" cy="28048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-2338" r="9675" b="4676"/>
          <a:stretch/>
        </p:blipFill>
        <p:spPr>
          <a:xfrm>
            <a:off x="163285" y="1239211"/>
            <a:ext cx="3064563" cy="28491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424146" y="1314629"/>
            <a:ext cx="75015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800" dirty="0" smtClean="0">
                <a:solidFill>
                  <a:srgbClr val="0048D2"/>
                </a:solidFill>
              </a:rPr>
              <a:t>Sống có trách nhiệm</a:t>
            </a:r>
            <a:endParaRPr lang="vi-VN" sz="8800" dirty="0">
              <a:solidFill>
                <a:srgbClr val="0048D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4146" y="4053107"/>
            <a:ext cx="86378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800" smtClean="0">
                <a:solidFill>
                  <a:srgbClr val="F00427"/>
                </a:solidFill>
              </a:rPr>
              <a:t>Sống không có trách nhiệm</a:t>
            </a:r>
            <a:endParaRPr lang="vi-VN" sz="8800">
              <a:solidFill>
                <a:srgbClr val="F00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9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3846" y="29510"/>
            <a:ext cx="101611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smtClean="0">
                <a:solidFill>
                  <a:srgbClr val="0048D2"/>
                </a:solidFill>
              </a:rPr>
              <a:t>a) Trước khi làm việc gì cũng phải suy nghĩ cẩn thận.</a:t>
            </a:r>
            <a:endParaRPr lang="vi-VN" sz="6000">
              <a:solidFill>
                <a:srgbClr val="0048D2"/>
              </a:solidFill>
            </a:endParaRPr>
          </a:p>
        </p:txBody>
      </p:sp>
      <p:pic>
        <p:nvPicPr>
          <p:cNvPr id="1026" name="Picture 2" descr="http://www.ourgodlyamericanheritage.com/ClipArt-BoyThinking-T-240x4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9908" y="1322615"/>
            <a:ext cx="3216277" cy="536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125861" y="1980448"/>
            <a:ext cx="8703129" cy="5176157"/>
          </a:xfrm>
          <a:prstGeom prst="cloudCallout">
            <a:avLst>
              <a:gd name="adj1" fmla="val 54226"/>
              <a:gd name="adj2" fmla="val -4152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600" i="1" smtClean="0">
                <a:solidFill>
                  <a:srgbClr val="F00427"/>
                </a:solidFill>
              </a:rPr>
              <a:t>Liệu mình làm thế này có đúng không nhỉ ?</a:t>
            </a:r>
            <a:endParaRPr lang="vi-VN" sz="6600" i="1">
              <a:solidFill>
                <a:srgbClr val="F00427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-2338" r="9675" b="4676"/>
          <a:stretch/>
        </p:blipFill>
        <p:spPr>
          <a:xfrm>
            <a:off x="0" y="79845"/>
            <a:ext cx="1913846" cy="17793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51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238" y="3865050"/>
            <a:ext cx="70963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smtClean="0">
                <a:solidFill>
                  <a:srgbClr val="0048D2"/>
                </a:solidFill>
              </a:rPr>
              <a:t>b) Đã nhận làm việc gì thì làm việc đó đến nơi đến chốn.</a:t>
            </a:r>
            <a:endParaRPr lang="vi-VN" sz="6000">
              <a:solidFill>
                <a:srgbClr val="0048D2"/>
              </a:solidFill>
            </a:endParaRPr>
          </a:p>
        </p:txBody>
      </p:sp>
      <p:pic>
        <p:nvPicPr>
          <p:cNvPr id="3074" name="Picture 2" descr="http://www.doorposts.com/images/blog/sha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628" y="0"/>
            <a:ext cx="49123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2070847" y="95093"/>
            <a:ext cx="5490584" cy="3414590"/>
          </a:xfrm>
          <a:prstGeom prst="wedgeEllipseCallout">
            <a:avLst>
              <a:gd name="adj1" fmla="val 52203"/>
              <a:gd name="adj2" fmla="val 32043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i="1" smtClean="0">
                <a:solidFill>
                  <a:schemeClr val="accent6">
                    <a:lumMod val="50000"/>
                  </a:schemeClr>
                </a:solidFill>
              </a:rPr>
              <a:t>Mẹ ơi con sẽ trông em giúp mẹ ạ !</a:t>
            </a:r>
            <a:endParaRPr lang="vi-VN" sz="4800" i="1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-2338" r="9675" b="4676"/>
          <a:stretch/>
        </p:blipFill>
        <p:spPr>
          <a:xfrm>
            <a:off x="0" y="1739986"/>
            <a:ext cx="2285753" cy="2125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887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64164"/>
          <a:stretch/>
        </p:blipFill>
        <p:spPr>
          <a:xfrm>
            <a:off x="380359" y="1405868"/>
            <a:ext cx="3200402" cy="54521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4303"/>
          <a:stretch/>
        </p:blipFill>
        <p:spPr>
          <a:xfrm>
            <a:off x="8931729" y="1490445"/>
            <a:ext cx="3138485" cy="5367555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2971800" y="1964578"/>
            <a:ext cx="6200536" cy="4685600"/>
          </a:xfrm>
          <a:prstGeom prst="wedgeEllipseCallout">
            <a:avLst>
              <a:gd name="adj1" fmla="val 56103"/>
              <a:gd name="adj2" fmla="val -18175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400" i="1" smtClean="0">
                <a:solidFill>
                  <a:schemeClr val="tx1"/>
                </a:solidFill>
              </a:rPr>
              <a:t>Cậu đổi cho tớ trực nhật vào ngày mai nhé, </a:t>
            </a:r>
            <a:r>
              <a:rPr lang="vi-VN" sz="4400" i="1">
                <a:solidFill>
                  <a:schemeClr val="tx1"/>
                </a:solidFill>
              </a:rPr>
              <a:t>t</a:t>
            </a:r>
            <a:r>
              <a:rPr lang="vi-VN" sz="4400" i="1" smtClean="0">
                <a:solidFill>
                  <a:schemeClr val="tx1"/>
                </a:solidFill>
              </a:rPr>
              <a:t>ớ lại không thích làm hôm nay nữa rồi.</a:t>
            </a:r>
            <a:endParaRPr lang="vi-VN" sz="4400" i="1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0560" y="0"/>
            <a:ext cx="98559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6000" smtClean="0">
                <a:solidFill>
                  <a:srgbClr val="0048D2"/>
                </a:solidFill>
              </a:rPr>
              <a:t>c) Đã nhận việc rồi nhưng không thích nữa thì bỏ.</a:t>
            </a:r>
            <a:endParaRPr lang="vi-VN" sz="6000">
              <a:solidFill>
                <a:srgbClr val="0048D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587"/>
            <a:ext cx="2053012" cy="199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9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522" y="16550"/>
            <a:ext cx="92327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5400" smtClean="0">
                <a:solidFill>
                  <a:srgbClr val="0048D2"/>
                </a:solidFill>
              </a:rPr>
              <a:t>d) Khi làm điều gì sai, sẵn sàng nhận lỗi và sửa lỗi</a:t>
            </a:r>
            <a:endParaRPr lang="vi-VN" sz="5400">
              <a:solidFill>
                <a:srgbClr val="0048D2"/>
              </a:solidFill>
            </a:endParaRPr>
          </a:p>
        </p:txBody>
      </p:sp>
      <p:pic>
        <p:nvPicPr>
          <p:cNvPr id="1026" name="Picture 2" descr="http://2.bp.blogspot.com/-LzQlRS6-Ndo/TclUpj0xj5I/AAAAAAAAAEQ/AWIN57mpgj4/s1600/teacher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7" t="7244" r="19272" b="9676"/>
          <a:stretch/>
        </p:blipFill>
        <p:spPr bwMode="auto">
          <a:xfrm>
            <a:off x="6845641" y="1048871"/>
            <a:ext cx="4907090" cy="580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80684" y="2097740"/>
            <a:ext cx="6239434" cy="4100813"/>
          </a:xfrm>
          <a:prstGeom prst="wedgeEllipseCallout">
            <a:avLst>
              <a:gd name="adj1" fmla="val 58042"/>
              <a:gd name="adj2" fmla="val 12649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i="1" smtClean="0">
                <a:solidFill>
                  <a:schemeClr val="tx1"/>
                </a:solidFill>
              </a:rPr>
              <a:t>Con xin lỗi cô vì đã đùa nghịch trong giờ học. Con biết lỗi rồi ạ, mong cô tha thứ cho con.</a:t>
            </a:r>
            <a:endParaRPr lang="vi-VN" sz="4000" i="1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6" t="-2338" r="9675" b="4676"/>
          <a:stretch/>
        </p:blipFill>
        <p:spPr>
          <a:xfrm>
            <a:off x="15630" y="16550"/>
            <a:ext cx="2064995" cy="19198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774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clipartpanda.com/blame-clipart-blame_tn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54" y="2330825"/>
            <a:ext cx="4835142" cy="437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40712" y="-1"/>
            <a:ext cx="96146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5400">
                <a:solidFill>
                  <a:srgbClr val="0048D2"/>
                </a:solidFill>
              </a:rPr>
              <a:t>e</a:t>
            </a:r>
            <a:r>
              <a:rPr lang="vi-VN" sz="5400" smtClean="0">
                <a:solidFill>
                  <a:srgbClr val="0048D2"/>
                </a:solidFill>
              </a:rPr>
              <a:t>) Việc nào làm tốt thì nhận do công của mình, việc nào làm hỏng thì đổ lỗi cho người khác</a:t>
            </a:r>
            <a:endParaRPr lang="vi-VN" sz="5400">
              <a:solidFill>
                <a:srgbClr val="0048D2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255494" y="2585323"/>
            <a:ext cx="6521823" cy="3896159"/>
          </a:xfrm>
          <a:prstGeom prst="wedgeEllipseCallout">
            <a:avLst>
              <a:gd name="adj1" fmla="val 55502"/>
              <a:gd name="adj2" fmla="val -13941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i="1" smtClean="0">
                <a:solidFill>
                  <a:schemeClr val="accent6">
                    <a:lumMod val="50000"/>
                  </a:schemeClr>
                </a:solidFill>
              </a:rPr>
              <a:t>Cái bình hoa là do con chó này làm vỡ đấy mẹ ạ !</a:t>
            </a:r>
            <a:endParaRPr lang="vi-VN" sz="5400" i="1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17" y="139027"/>
            <a:ext cx="2380129" cy="230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557</Words>
  <Application>Microsoft Office PowerPoint</Application>
  <PresentationFormat>Widescreen</PresentationFormat>
  <Paragraphs>111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HP001 5Ha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Phong</dc:creator>
  <cp:lastModifiedBy>Admin</cp:lastModifiedBy>
  <cp:revision>26</cp:revision>
  <dcterms:created xsi:type="dcterms:W3CDTF">2015-09-20T09:59:50Z</dcterms:created>
  <dcterms:modified xsi:type="dcterms:W3CDTF">2022-09-26T08:01:43Z</dcterms:modified>
</cp:coreProperties>
</file>